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10"/>
    <p:restoredTop sz="94624"/>
  </p:normalViewPr>
  <p:slideViewPr>
    <p:cSldViewPr snapToGrid="0">
      <p:cViewPr varScale="1">
        <p:scale>
          <a:sx n="142" d="100"/>
          <a:sy n="142" d="100"/>
        </p:scale>
        <p:origin x="760" y="1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837e32f25d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837e32f25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8469aaa52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8469aaa52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770867343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770867343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770867343a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770867343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8498683d4b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8498683d4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8469aaa52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8469aaa52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8498683d4b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8498683d4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8469aaa526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8469aaa52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8498683d4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8498683d4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noAutofit/>
          </a:bodyPr>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cupola.gettysburg.edu/cgi/viewcontent.cgi?article=1003&amp;context=csfac" TargetMode="External"/><Relationship Id="rId4" Type="http://schemas.openxmlformats.org/officeDocument/2006/relationships/hyperlink" Target="http://superm.math.hawaii.edu/_pdfs/lessons/sixth_eighth/Greedy_Pig.pdf" TargetMode="External"/><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Pig Game</a:t>
            </a:r>
            <a:endParaRPr/>
          </a:p>
        </p:txBody>
      </p:sp>
      <p:sp>
        <p:nvSpPr>
          <p:cNvPr id="129" name="Google Shape;129;p13"/>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Dillon Meehan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2"/>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Work Cited</a:t>
            </a:r>
            <a:endParaRPr/>
          </a:p>
        </p:txBody>
      </p:sp>
      <p:sp>
        <p:nvSpPr>
          <p:cNvPr id="183" name="Google Shape;183;p22"/>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100" u="sng">
                <a:solidFill>
                  <a:schemeClr val="hlink"/>
                </a:solidFill>
                <a:hlinkClick r:id="rId3"/>
              </a:rPr>
              <a:t>https://cupola.gettysburg.edu/cgi/viewcontent.cgi?article=1003&amp;context=csfac</a:t>
            </a:r>
            <a:endParaRPr/>
          </a:p>
          <a:p>
            <a:pPr marL="0" lvl="0" indent="0" algn="l" rtl="0">
              <a:spcBef>
                <a:spcPts val="1600"/>
              </a:spcBef>
              <a:spcAft>
                <a:spcPts val="1600"/>
              </a:spcAft>
              <a:buNone/>
            </a:pPr>
            <a:r>
              <a:rPr lang="en" sz="1100" u="sng">
                <a:solidFill>
                  <a:schemeClr val="hlink"/>
                </a:solidFill>
                <a:latin typeface="Arial"/>
                <a:ea typeface="Arial"/>
                <a:cs typeface="Arial"/>
                <a:sym typeface="Arial"/>
                <a:hlinkClick r:id="rId4"/>
              </a:rPr>
              <a:t>http://superm.math.hawaii.edu/_pdfs/lessons/sixth_eighth/Greedy_Pig.pdf</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the Pig Game works</a:t>
            </a:r>
            <a:endParaRPr/>
          </a:p>
        </p:txBody>
      </p:sp>
      <p:sp>
        <p:nvSpPr>
          <p:cNvPr id="135" name="Google Shape;135;p1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Char char="●"/>
            </a:pPr>
            <a:r>
              <a:rPr lang="en"/>
              <a:t>T</a:t>
            </a:r>
            <a:r>
              <a:rPr lang="en" sz="1400">
                <a:latin typeface="Times New Roman"/>
                <a:ea typeface="Times New Roman"/>
                <a:cs typeface="Times New Roman"/>
                <a:sym typeface="Times New Roman"/>
              </a:rPr>
              <a:t>he Pig Game is a dice game where the goal is to be the first person to reach 100 points</a:t>
            </a:r>
            <a:endParaRPr sz="1400">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Players take turns rolling the dice, once they are done the next player rolls</a:t>
            </a:r>
            <a:endParaRPr sz="1400">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After each time a player rolls the player can pick to roll again or end his or her turn</a:t>
            </a:r>
            <a:endParaRPr sz="1400">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If the player rolls 2-6, that number gets added to their points for the round, and however many points they have when they end their turn get added to their total points</a:t>
            </a:r>
            <a:endParaRPr sz="1400">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If the player rolls a 1 before their turn ends they loose all the points they would of earned for that round, and the next player is up</a:t>
            </a:r>
            <a:endParaRPr sz="1400">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Once a player gets to 100 total points everyone else that didn’t go that round gets to go, and if no one else gets’ to 100 total points the player with 100 points</a:t>
            </a:r>
            <a:endParaRPr sz="14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Playing The Game </a:t>
            </a:r>
            <a:endParaRPr/>
          </a:p>
        </p:txBody>
      </p:sp>
      <p:sp>
        <p:nvSpPr>
          <p:cNvPr id="141" name="Google Shape;141;p15"/>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Char char="●"/>
            </a:pPr>
            <a:r>
              <a:rPr lang="en"/>
              <a:t>So you have player A and B, so  player A rolls first and gets a 5, rolls again gets a 4, rolls again and gets a 6, and now he has 15 points and he doesn’t want to risk them so he ends his turn and his 15 points are saved and can’t be lost for the game.</a:t>
            </a:r>
            <a:endParaRPr/>
          </a:p>
          <a:p>
            <a:pPr marL="457200" lvl="0" indent="-311150" algn="l" rtl="0">
              <a:spcBef>
                <a:spcPts val="0"/>
              </a:spcBef>
              <a:spcAft>
                <a:spcPts val="0"/>
              </a:spcAft>
              <a:buSzPts val="1300"/>
              <a:buChar char="●"/>
            </a:pPr>
            <a:r>
              <a:rPr lang="en"/>
              <a:t>Player B rolls a 4, then 3, then 6, then 6, and then ends his turn.  So Player B now has 19 points that are saved and can’t be lost.  This is the end of round 1</a:t>
            </a:r>
            <a:endParaRPr/>
          </a:p>
          <a:p>
            <a:pPr marL="457200" lvl="0" indent="-311150" algn="l" rtl="0">
              <a:spcBef>
                <a:spcPts val="0"/>
              </a:spcBef>
              <a:spcAft>
                <a:spcPts val="0"/>
              </a:spcAft>
              <a:buSzPts val="1300"/>
              <a:buChar char="●"/>
            </a:pPr>
            <a:r>
              <a:rPr lang="en"/>
              <a:t>Player A rolls a 6, then 3, then 5, then 6, then 4, and then 1, so his turn automatically ends and he is still at 15 points.</a:t>
            </a:r>
            <a:endParaRPr/>
          </a:p>
          <a:p>
            <a:pPr marL="457200" lvl="0" indent="-311150" algn="l" rtl="0">
              <a:spcBef>
                <a:spcPts val="0"/>
              </a:spcBef>
              <a:spcAft>
                <a:spcPts val="0"/>
              </a:spcAft>
              <a:buSzPts val="1300"/>
              <a:buChar char="●"/>
            </a:pPr>
            <a:r>
              <a:rPr lang="en"/>
              <a:t>Player B rolls a 3, then 6, then 2, then 5, then 4, and ends his turn.  He now has 39 points that are saved and can’t be lost</a:t>
            </a:r>
            <a:endParaRPr/>
          </a:p>
          <a:p>
            <a:pPr marL="457200" lvl="0" indent="-311150" algn="l" rtl="0">
              <a:spcBef>
                <a:spcPts val="0"/>
              </a:spcBef>
              <a:spcAft>
                <a:spcPts val="0"/>
              </a:spcAft>
              <a:buSzPts val="1300"/>
              <a:buChar char="●"/>
            </a:pPr>
            <a:r>
              <a:rPr lang="en"/>
              <a:t>This is basically how the game will go to the end, and whoever gets 100 points first wins.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General Strategies</a:t>
            </a:r>
            <a:endParaRPr/>
          </a:p>
        </p:txBody>
      </p:sp>
      <p:sp>
        <p:nvSpPr>
          <p:cNvPr id="147" name="Google Shape;147;p16"/>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Char char="●"/>
            </a:pPr>
            <a:r>
              <a:rPr lang="en"/>
              <a:t>One of the early strategies is to hold once you hit 20 points, you can also hold after your 4th roll, because there's no reason to go crazy right off the bat</a:t>
            </a:r>
            <a:endParaRPr/>
          </a:p>
          <a:p>
            <a:pPr marL="457200" lvl="0" indent="-311150" algn="l" rtl="0">
              <a:spcBef>
                <a:spcPts val="0"/>
              </a:spcBef>
              <a:spcAft>
                <a:spcPts val="0"/>
              </a:spcAft>
              <a:buSzPts val="1300"/>
              <a:buChar char="●"/>
            </a:pPr>
            <a:r>
              <a:rPr lang="en"/>
              <a:t>Strategy 2 involves taking the other players score into account, say you have 30 points and your opponent has 80 points, you might want to keep rolling so you can get in the 60-80 point range so you are not that far behind.</a:t>
            </a:r>
            <a:endParaRPr/>
          </a:p>
          <a:p>
            <a:pPr marL="457200" lvl="0" indent="-311150" algn="l" rtl="0">
              <a:spcBef>
                <a:spcPts val="0"/>
              </a:spcBef>
              <a:spcAft>
                <a:spcPts val="0"/>
              </a:spcAft>
              <a:buSzPts val="1300"/>
              <a:buChar char="●"/>
            </a:pPr>
            <a:r>
              <a:rPr lang="en"/>
              <a:t>Strategy 3 is based on if you are way in front of your opponent instead of going for 20 points, stop after 10 or 15 points so you don’t risk losing too many points, but also get a decent amount of points.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Shape 151"/>
        <p:cNvGrpSpPr/>
        <p:nvPr/>
      </p:nvGrpSpPr>
      <p:grpSpPr>
        <a:xfrm>
          <a:off x="0" y="0"/>
          <a:ext cx="0" cy="0"/>
          <a:chOff x="0" y="0"/>
          <a:chExt cx="0" cy="0"/>
        </a:xfrm>
      </p:grpSpPr>
      <p:sp>
        <p:nvSpPr>
          <p:cNvPr id="152" name="Google Shape;152;p17"/>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General Strategies: EndGame</a:t>
            </a:r>
            <a:endParaRPr/>
          </a:p>
        </p:txBody>
      </p:sp>
      <p:sp>
        <p:nvSpPr>
          <p:cNvPr id="153" name="Google Shape;153;p17"/>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8"/>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Strategy to win at Pig</a:t>
            </a:r>
            <a:endParaRPr/>
          </a:p>
        </p:txBody>
      </p:sp>
      <p:sp>
        <p:nvSpPr>
          <p:cNvPr id="159" name="Google Shape;159;p18"/>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First if we just think about the possible ways to earn points, and we take away the option of rolling a 1 we can get five different rolls.  We can get a 2, 3, 4, 5, or 6</a:t>
            </a:r>
            <a:endParaRPr sz="1400">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So if you add the numbers you can get and earn points you get 2+3+4+5+6=20, so once you get to 20 points you are expected to roll a 1 soon.</a:t>
            </a:r>
            <a:endParaRPr sz="1400">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So if you divide every number you can roll by 6, you have 5 out of the 6 possibilities.  So you divide the amount of points you accumulated that round by 6 to get all possibilities.</a:t>
            </a:r>
            <a:endParaRPr sz="1400">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 sz="1400">
                <a:latin typeface="Times New Roman"/>
                <a:ea typeface="Times New Roman"/>
                <a:cs typeface="Times New Roman"/>
                <a:sym typeface="Times New Roman"/>
              </a:rPr>
              <a:t>So you get (-x/6)+(2/6)+(3/6)+(4/6)+(⅚)+(6/6) = (-x+20)/6.  So once you have earned more than 20 points in a round you are risking more than what you would be expected to gain.</a:t>
            </a:r>
            <a:endParaRPr sz="14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9"/>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Examples of strategy in game</a:t>
            </a:r>
            <a:endParaRPr/>
          </a:p>
        </p:txBody>
      </p:sp>
      <p:sp>
        <p:nvSpPr>
          <p:cNvPr id="165" name="Google Shape;165;p19"/>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457200" lvl="0" indent="-304800" algn="l" rtl="0">
              <a:lnSpc>
                <a:spcPct val="200000"/>
              </a:lnSpc>
              <a:spcBef>
                <a:spcPts val="0"/>
              </a:spcBef>
              <a:spcAft>
                <a:spcPts val="0"/>
              </a:spcAft>
              <a:buClr>
                <a:srgbClr val="000000"/>
              </a:buClr>
              <a:buSzPts val="1200"/>
              <a:buFont typeface="Calibri"/>
              <a:buAutoNum type="arabicPeriod"/>
            </a:pPr>
            <a:r>
              <a:rPr lang="en" sz="1200">
                <a:solidFill>
                  <a:srgbClr val="000000"/>
                </a:solidFill>
                <a:latin typeface="Times New Roman"/>
                <a:ea typeface="Times New Roman"/>
                <a:cs typeface="Times New Roman"/>
                <a:sym typeface="Times New Roman"/>
              </a:rPr>
              <a:t>What's the expected return if you have 10 points?</a:t>
            </a:r>
            <a:endParaRPr sz="1200">
              <a:solidFill>
                <a:srgbClr val="000000"/>
              </a:solidFill>
              <a:latin typeface="Times New Roman"/>
              <a:ea typeface="Times New Roman"/>
              <a:cs typeface="Times New Roman"/>
              <a:sym typeface="Times New Roman"/>
            </a:endParaRPr>
          </a:p>
          <a:p>
            <a:pPr marL="457200" lvl="0" indent="0" algn="l" rtl="0">
              <a:lnSpc>
                <a:spcPct val="200000"/>
              </a:lnSpc>
              <a:spcBef>
                <a:spcPts val="0"/>
              </a:spcBef>
              <a:spcAft>
                <a:spcPts val="0"/>
              </a:spcAft>
              <a:buNone/>
            </a:pPr>
            <a:r>
              <a:rPr lang="en" sz="1200">
                <a:solidFill>
                  <a:srgbClr val="000000"/>
                </a:solidFill>
                <a:latin typeface="Times New Roman"/>
                <a:ea typeface="Times New Roman"/>
                <a:cs typeface="Times New Roman"/>
                <a:sym typeface="Times New Roman"/>
              </a:rPr>
              <a:t>-10/6+2/6+3/6+4/6+</a:t>
            </a:r>
            <a:r>
              <a:rPr lang="en" sz="1200">
                <a:solidFill>
                  <a:srgbClr val="000000"/>
                </a:solidFill>
              </a:rPr>
              <a:t>⅚</a:t>
            </a:r>
            <a:r>
              <a:rPr lang="en" sz="1200">
                <a:solidFill>
                  <a:srgbClr val="000000"/>
                </a:solidFill>
                <a:latin typeface="Times New Roman"/>
                <a:ea typeface="Times New Roman"/>
                <a:cs typeface="Times New Roman"/>
                <a:sym typeface="Times New Roman"/>
              </a:rPr>
              <a:t>+6/6= (-10+20)/6= 10/6.  So, the expected return is positive so you should roll again.</a:t>
            </a:r>
            <a:endParaRPr sz="1200">
              <a:solidFill>
                <a:srgbClr val="000000"/>
              </a:solidFill>
              <a:latin typeface="Times New Roman"/>
              <a:ea typeface="Times New Roman"/>
              <a:cs typeface="Times New Roman"/>
              <a:sym typeface="Times New Roman"/>
            </a:endParaRPr>
          </a:p>
          <a:p>
            <a:pPr marL="0" lvl="0" indent="0" algn="l" rtl="0">
              <a:lnSpc>
                <a:spcPct val="200000"/>
              </a:lnSpc>
              <a:spcBef>
                <a:spcPts val="0"/>
              </a:spcBef>
              <a:spcAft>
                <a:spcPts val="0"/>
              </a:spcAft>
              <a:buNone/>
            </a:pPr>
            <a:r>
              <a:rPr lang="en" sz="1200">
                <a:solidFill>
                  <a:srgbClr val="000000"/>
                </a:solidFill>
                <a:latin typeface="Times New Roman"/>
                <a:ea typeface="Times New Roman"/>
                <a:cs typeface="Times New Roman"/>
                <a:sym typeface="Times New Roman"/>
              </a:rPr>
              <a:t>2.</a:t>
            </a:r>
            <a:r>
              <a:rPr lang="en" sz="700">
                <a:solidFill>
                  <a:srgbClr val="000000"/>
                </a:solidFill>
                <a:latin typeface="Times New Roman"/>
                <a:ea typeface="Times New Roman"/>
                <a:cs typeface="Times New Roman"/>
                <a:sym typeface="Times New Roman"/>
              </a:rPr>
              <a:t>          	</a:t>
            </a:r>
            <a:r>
              <a:rPr lang="en" sz="1200">
                <a:solidFill>
                  <a:srgbClr val="000000"/>
                </a:solidFill>
                <a:latin typeface="Times New Roman"/>
                <a:ea typeface="Times New Roman"/>
                <a:cs typeface="Times New Roman"/>
                <a:sym typeface="Times New Roman"/>
              </a:rPr>
              <a:t>What's the expected return if you have 20 points?</a:t>
            </a:r>
            <a:endParaRPr sz="1200">
              <a:solidFill>
                <a:srgbClr val="000000"/>
              </a:solidFill>
              <a:latin typeface="Times New Roman"/>
              <a:ea typeface="Times New Roman"/>
              <a:cs typeface="Times New Roman"/>
              <a:sym typeface="Times New Roman"/>
            </a:endParaRPr>
          </a:p>
          <a:p>
            <a:pPr marL="457200" lvl="0" indent="0" algn="l" rtl="0">
              <a:lnSpc>
                <a:spcPct val="200000"/>
              </a:lnSpc>
              <a:spcBef>
                <a:spcPts val="0"/>
              </a:spcBef>
              <a:spcAft>
                <a:spcPts val="0"/>
              </a:spcAft>
              <a:buNone/>
            </a:pPr>
            <a:r>
              <a:rPr lang="en" sz="1200">
                <a:solidFill>
                  <a:srgbClr val="000000"/>
                </a:solidFill>
                <a:latin typeface="Times New Roman"/>
                <a:ea typeface="Times New Roman"/>
                <a:cs typeface="Times New Roman"/>
                <a:sym typeface="Times New Roman"/>
              </a:rPr>
              <a:t>-20/6+2/6+3/6+4/6+</a:t>
            </a:r>
            <a:r>
              <a:rPr lang="en" sz="1200">
                <a:solidFill>
                  <a:srgbClr val="000000"/>
                </a:solidFill>
              </a:rPr>
              <a:t>⅚</a:t>
            </a:r>
            <a:r>
              <a:rPr lang="en" sz="1200">
                <a:solidFill>
                  <a:srgbClr val="000000"/>
                </a:solidFill>
                <a:latin typeface="Times New Roman"/>
                <a:ea typeface="Times New Roman"/>
                <a:cs typeface="Times New Roman"/>
                <a:sym typeface="Times New Roman"/>
              </a:rPr>
              <a:t>+6/6= (-20+20)/6= 0/6.  So, the expected return is zero so you should end your turn here since the more your roll after this the more points you could lose.</a:t>
            </a:r>
            <a:endParaRPr sz="1200">
              <a:solidFill>
                <a:srgbClr val="000000"/>
              </a:solidFill>
              <a:latin typeface="Times New Roman"/>
              <a:ea typeface="Times New Roman"/>
              <a:cs typeface="Times New Roman"/>
              <a:sym typeface="Times New Roman"/>
            </a:endParaRPr>
          </a:p>
          <a:p>
            <a:pPr marL="0" lvl="0" indent="0" algn="l" rtl="0">
              <a:lnSpc>
                <a:spcPct val="200000"/>
              </a:lnSpc>
              <a:spcBef>
                <a:spcPts val="0"/>
              </a:spcBef>
              <a:spcAft>
                <a:spcPts val="0"/>
              </a:spcAft>
              <a:buNone/>
            </a:pPr>
            <a:r>
              <a:rPr lang="en" sz="1200">
                <a:solidFill>
                  <a:srgbClr val="000000"/>
                </a:solidFill>
                <a:latin typeface="Times New Roman"/>
                <a:ea typeface="Times New Roman"/>
                <a:cs typeface="Times New Roman"/>
                <a:sym typeface="Times New Roman"/>
              </a:rPr>
              <a:t>3.</a:t>
            </a:r>
            <a:r>
              <a:rPr lang="en" sz="700">
                <a:solidFill>
                  <a:srgbClr val="000000"/>
                </a:solidFill>
                <a:latin typeface="Times New Roman"/>
                <a:ea typeface="Times New Roman"/>
                <a:cs typeface="Times New Roman"/>
                <a:sym typeface="Times New Roman"/>
              </a:rPr>
              <a:t>          	</a:t>
            </a:r>
            <a:r>
              <a:rPr lang="en" sz="1200">
                <a:solidFill>
                  <a:srgbClr val="000000"/>
                </a:solidFill>
                <a:latin typeface="Times New Roman"/>
                <a:ea typeface="Times New Roman"/>
                <a:cs typeface="Times New Roman"/>
                <a:sym typeface="Times New Roman"/>
              </a:rPr>
              <a:t>What's the expected return if you have 25 points?</a:t>
            </a:r>
            <a:endParaRPr sz="1200">
              <a:solidFill>
                <a:srgbClr val="000000"/>
              </a:solidFill>
              <a:latin typeface="Times New Roman"/>
              <a:ea typeface="Times New Roman"/>
              <a:cs typeface="Times New Roman"/>
              <a:sym typeface="Times New Roman"/>
            </a:endParaRPr>
          </a:p>
          <a:p>
            <a:pPr marL="457200" lvl="0" indent="0" algn="l" rtl="0">
              <a:lnSpc>
                <a:spcPct val="200000"/>
              </a:lnSpc>
              <a:spcBef>
                <a:spcPts val="0"/>
              </a:spcBef>
              <a:spcAft>
                <a:spcPts val="0"/>
              </a:spcAft>
              <a:buNone/>
            </a:pPr>
            <a:r>
              <a:rPr lang="en" sz="1200">
                <a:solidFill>
                  <a:srgbClr val="000000"/>
                </a:solidFill>
                <a:latin typeface="Times New Roman"/>
                <a:ea typeface="Times New Roman"/>
                <a:cs typeface="Times New Roman"/>
                <a:sym typeface="Times New Roman"/>
              </a:rPr>
              <a:t>-25/6+2/6+3/6+4/6+</a:t>
            </a:r>
            <a:r>
              <a:rPr lang="en" sz="1200">
                <a:solidFill>
                  <a:srgbClr val="000000"/>
                </a:solidFill>
              </a:rPr>
              <a:t>⅚</a:t>
            </a:r>
            <a:r>
              <a:rPr lang="en" sz="1200">
                <a:solidFill>
                  <a:srgbClr val="000000"/>
                </a:solidFill>
                <a:latin typeface="Times New Roman"/>
                <a:ea typeface="Times New Roman"/>
                <a:cs typeface="Times New Roman"/>
                <a:sym typeface="Times New Roman"/>
              </a:rPr>
              <a:t>+6/6= (-25+20)/6= -5/6.  So, the expected return is negative so you should end your turn, because you are risking more points than you are expecting.</a:t>
            </a:r>
            <a:endParaRPr sz="1200">
              <a:solidFill>
                <a:srgbClr val="000000"/>
              </a:solidFill>
              <a:latin typeface="Times New Roman"/>
              <a:ea typeface="Times New Roman"/>
              <a:cs typeface="Times New Roman"/>
              <a:sym typeface="Times New Roman"/>
            </a:endParaRPr>
          </a:p>
          <a:p>
            <a:pPr marL="0" lvl="0" indent="0" algn="l" rtl="0">
              <a:spcBef>
                <a:spcPts val="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One Problem</a:t>
            </a:r>
            <a:endParaRPr/>
          </a:p>
        </p:txBody>
      </p:sp>
      <p:sp>
        <p:nvSpPr>
          <p:cNvPr id="171" name="Google Shape;171;p20"/>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Char char="●"/>
            </a:pPr>
            <a:r>
              <a:rPr lang="en" sz="1400">
                <a:latin typeface="Times New Roman"/>
                <a:ea typeface="Times New Roman"/>
                <a:cs typeface="Times New Roman"/>
                <a:sym typeface="Times New Roman"/>
              </a:rPr>
              <a:t>The one problem with this strategy is that it solely focuses on </a:t>
            </a:r>
            <a:r>
              <a:rPr lang="en"/>
              <a:t>getting the maximum amount of points per turn, before you are risking more points than what you would win on average, and not getting to 100 points</a:t>
            </a:r>
            <a:endParaRPr/>
          </a:p>
          <a:p>
            <a:pPr marL="457200" lvl="0" indent="-311150" algn="l" rtl="0">
              <a:spcBef>
                <a:spcPts val="0"/>
              </a:spcBef>
              <a:spcAft>
                <a:spcPts val="0"/>
              </a:spcAft>
              <a:buSzPts val="1300"/>
              <a:buChar char="●"/>
            </a:pPr>
            <a:r>
              <a:rPr lang="en"/>
              <a:t>So once you and the people you are playing with all get to 70 points or higher, you have to think about what's your score, your opponents score, and if you stop after you get 20 points in that turn, is their a good chance someone else might win.</a:t>
            </a:r>
            <a:endParaRPr/>
          </a:p>
          <a:p>
            <a:pPr marL="457200" lvl="0" indent="-311150" algn="l" rtl="0">
              <a:spcBef>
                <a:spcPts val="0"/>
              </a:spcBef>
              <a:spcAft>
                <a:spcPts val="0"/>
              </a:spcAft>
              <a:buSzPts val="1300"/>
              <a:buChar char="●"/>
            </a:pPr>
            <a:r>
              <a:rPr lang="en"/>
              <a:t>Thats’ where some of the general strategies I mentioned earlier come into play.  If you are far ahead play it safe and don’t risk too many points, if its a close game try to keep your total points right above your opponents.</a:t>
            </a:r>
            <a:endParaRPr/>
          </a:p>
          <a:p>
            <a:pPr marL="457200" lvl="0" indent="0" algn="l"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Shape 175"/>
        <p:cNvGrpSpPr/>
        <p:nvPr/>
      </p:nvGrpSpPr>
      <p:grpSpPr>
        <a:xfrm>
          <a:off x="0" y="0"/>
          <a:ext cx="0" cy="0"/>
          <a:chOff x="0" y="0"/>
          <a:chExt cx="0" cy="0"/>
        </a:xfrm>
      </p:grpSpPr>
      <p:sp>
        <p:nvSpPr>
          <p:cNvPr id="176" name="Google Shape;176;p2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EndGame</a:t>
            </a:r>
            <a:endParaRPr/>
          </a:p>
        </p:txBody>
      </p:sp>
      <p:sp>
        <p:nvSpPr>
          <p:cNvPr id="177" name="Google Shape;177;p21"/>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Char char="●"/>
            </a:pPr>
            <a:r>
              <a:rPr lang="en"/>
              <a:t>The strategy for the EndGame of Pig, once you get more than 80 points, the go for at least 20 points strategy doesn’t work out the best</a:t>
            </a:r>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886</Words>
  <Application>Microsoft Macintosh PowerPoint</Application>
  <PresentationFormat>On-screen Show (16:9)</PresentationFormat>
  <Paragraphs>41</Paragraphs>
  <Slides>10</Slides>
  <Notes>10</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Nunito</vt:lpstr>
      <vt:lpstr>Calibri</vt:lpstr>
      <vt:lpstr>Times New Roman</vt:lpstr>
      <vt:lpstr>Arial</vt:lpstr>
      <vt:lpstr>Shift</vt:lpstr>
      <vt:lpstr>Pig Game</vt:lpstr>
      <vt:lpstr>How the Pig Game works</vt:lpstr>
      <vt:lpstr>Playing The Game </vt:lpstr>
      <vt:lpstr>General Strategies</vt:lpstr>
      <vt:lpstr>General Strategies: EndGame</vt:lpstr>
      <vt:lpstr>The Strategy to win at Pig</vt:lpstr>
      <vt:lpstr>Examples of strategy in game</vt:lpstr>
      <vt:lpstr>One Problem</vt:lpstr>
      <vt:lpstr>EndGame</vt:lpstr>
      <vt:lpstr>Work Cited</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Pig Game</dc:title>
  <cp:lastModifiedBy>Dillon Meehan</cp:lastModifiedBy>
  <cp:revision>1</cp:revision>
  <dcterms:modified xsi:type="dcterms:W3CDTF">2020-05-07T14:02:51Z</dcterms:modified>
</cp:coreProperties>
</file>